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57" r:id="rId3"/>
    <p:sldId id="952" r:id="rId4"/>
    <p:sldId id="971" r:id="rId5"/>
    <p:sldId id="954" r:id="rId6"/>
    <p:sldId id="955" r:id="rId7"/>
    <p:sldId id="968" r:id="rId8"/>
    <p:sldId id="969" r:id="rId9"/>
    <p:sldId id="958" r:id="rId10"/>
    <p:sldId id="959" r:id="rId11"/>
    <p:sldId id="970" r:id="rId12"/>
    <p:sldId id="921" r:id="rId13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>
        <p:scale>
          <a:sx n="118" d="100"/>
          <a:sy n="118" d="100"/>
        </p:scale>
        <p:origin x="1788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6506BE-3725-4162-922B-A2EEC1B93866}" type="datetimeFigureOut">
              <a:rPr lang="LID4096" smtClean="0"/>
              <a:t>10/09/2025</a:t>
            </a:fld>
            <a:endParaRPr lang="LID4096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1F197-7273-44B8-8F8B-1362658505B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61000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Ask Francesco for image of the axons degenerating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F1F197-7273-44B8-8F8B-1362658505BB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13106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F1F197-7273-44B8-8F8B-1362658505BB}" type="slidenum">
              <a:rPr lang="LID4096" smtClean="0"/>
              <a:t>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29479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the MACS part I would mention having “more pure” cultures and also to isolate for WB and/or qPCR, I would also mention the alternatives to the previously mentioned assays as a backup in case they don’t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24024-2D13-44DB-8CB6-B445517E7A79}" type="slidenum">
              <a:rPr kumimoji="0" lang="en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9633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the MACS part I would mention having “more pure” cultures and also to isolate for WB and/or qPCR, I would also mention the alternatives to the previously mentioned assays as a backup in case they don’t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24024-2D13-44DB-8CB6-B445517E7A79}" type="slidenum">
              <a:rPr kumimoji="0" lang="en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975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Slide in between to explain this model</a:t>
            </a:r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093954-8AF6-400A-BC02-F225E9168766}" type="slidenum">
              <a:rPr kumimoji="0" lang="en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3873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73756-01CC-9641-B4CE-E59242460981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953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8B13D-1FA2-470B-97A3-2E1BBFA7FCD6}" type="datetime8">
              <a:rPr lang="en-DE" smtClean="0"/>
              <a:t>10/06/2025 15:09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37D7-8D09-4C7E-8FCE-DCAAE5C661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29331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8D73-7445-4E85-BEC9-C3AF3B0585C3}" type="datetime8">
              <a:rPr lang="en-DE" smtClean="0"/>
              <a:t>10/06/2025 15:09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37D7-8D09-4C7E-8FCE-DCAAE5C661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89458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D05C4-E872-4597-B053-229EB2325011}" type="datetime8">
              <a:rPr lang="en-DE" smtClean="0"/>
              <a:t>10/06/2025 15:09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37D7-8D09-4C7E-8FCE-DCAAE5C661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86166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E5421FD-2C78-4400-B3FE-E0A573F09538}" type="datetimeFigureOut">
              <a:rPr lang="en-DE" smtClean="0"/>
              <a:t>10/06/2025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61E5A6-6D0A-4525-89FF-F762E625EDB3}" type="slidenum">
              <a:rPr lang="en-DE" smtClean="0"/>
              <a:t>‹#›</a:t>
            </a:fld>
            <a:endParaRPr lang="en-DE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939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421FD-2C78-4400-B3FE-E0A573F09538}" type="datetimeFigureOut">
              <a:rPr lang="en-DE" smtClean="0"/>
              <a:t>10/06/2025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E5A6-6D0A-4525-89FF-F762E625EDB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18399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421FD-2C78-4400-B3FE-E0A573F09538}" type="datetimeFigureOut">
              <a:rPr lang="en-DE" smtClean="0"/>
              <a:t>10/06/2025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E5A6-6D0A-4525-89FF-F762E625EDB3}" type="slidenum">
              <a:rPr lang="en-DE" smtClean="0"/>
              <a:t>‹#›</a:t>
            </a:fld>
            <a:endParaRPr lang="en-DE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701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421FD-2C78-4400-B3FE-E0A573F09538}" type="datetimeFigureOut">
              <a:rPr lang="en-DE" smtClean="0"/>
              <a:t>10/06/2025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E5A6-6D0A-4525-89FF-F762E625EDB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80475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421FD-2C78-4400-B3FE-E0A573F09538}" type="datetimeFigureOut">
              <a:rPr lang="en-DE" smtClean="0"/>
              <a:t>10/06/2025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E5A6-6D0A-4525-89FF-F762E625EDB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95483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421FD-2C78-4400-B3FE-E0A573F09538}" type="datetimeFigureOut">
              <a:rPr lang="en-DE" smtClean="0"/>
              <a:t>10/06/2025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E5A6-6D0A-4525-89FF-F762E625EDB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5546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421FD-2C78-4400-B3FE-E0A573F09538}" type="datetimeFigureOut">
              <a:rPr lang="en-DE" smtClean="0"/>
              <a:t>10/06/2025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E5A6-6D0A-4525-89FF-F762E625EDB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029735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421FD-2C78-4400-B3FE-E0A573F09538}" type="datetimeFigureOut">
              <a:rPr lang="en-DE" smtClean="0"/>
              <a:t>10/06/2025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E5A6-6D0A-4525-89FF-F762E625EDB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76905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7A65-310C-417B-8590-926901C0F2DF}" type="datetime8">
              <a:rPr lang="en-DE" smtClean="0"/>
              <a:t>10/06/2025 15:09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37D7-8D09-4C7E-8FCE-DCAAE5C661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101510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421FD-2C78-4400-B3FE-E0A573F09538}" type="datetimeFigureOut">
              <a:rPr lang="en-DE" smtClean="0"/>
              <a:t>10/06/2025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E5A6-6D0A-4525-89FF-F762E625EDB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73119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421FD-2C78-4400-B3FE-E0A573F09538}" type="datetimeFigureOut">
              <a:rPr lang="en-DE" smtClean="0"/>
              <a:t>10/06/2025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E5A6-6D0A-4525-89FF-F762E625EDB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825602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421FD-2C78-4400-B3FE-E0A573F09538}" type="datetimeFigureOut">
              <a:rPr lang="en-DE" smtClean="0"/>
              <a:t>10/06/2025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1E5A6-6D0A-4525-89FF-F762E625EDB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48699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E022-917F-4E6A-B265-A4C616983DB1}" type="datetime8">
              <a:rPr lang="en-DE" smtClean="0"/>
              <a:t>10/06/2025 15:09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37D7-8D09-4C7E-8FCE-DCAAE5C661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02485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21C2-F129-4275-AE00-BB22C1971E9A}" type="datetime8">
              <a:rPr lang="en-DE" smtClean="0"/>
              <a:t>10/06/2025 15:09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37D7-8D09-4C7E-8FCE-DCAAE5C661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12764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EB6FB-BDFF-48BF-AC27-BEA559960B1A}" type="datetime8">
              <a:rPr lang="en-DE" smtClean="0"/>
              <a:t>10/06/2025 15:09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37D7-8D09-4C7E-8FCE-DCAAE5C661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5509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B4A60-E813-418D-A6FA-842F9DE32326}" type="datetime8">
              <a:rPr lang="en-DE" smtClean="0"/>
              <a:t>10/06/2025 15:09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37D7-8D09-4C7E-8FCE-DCAAE5C661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0689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7967A-E5B7-494E-91C2-B0A19F173777}" type="datetime8">
              <a:rPr lang="en-DE" smtClean="0"/>
              <a:t>10/06/2025 15:09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37D7-8D09-4C7E-8FCE-DCAAE5C661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75756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D0A5D-3113-4BF3-AB11-D1515211898C}" type="datetime8">
              <a:rPr lang="en-DE" smtClean="0"/>
              <a:t>10/06/2025 15:09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37D7-8D09-4C7E-8FCE-DCAAE5C661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45983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B9ED-78F0-4E3D-899B-AB9DFB206E02}" type="datetime8">
              <a:rPr lang="en-DE" smtClean="0"/>
              <a:t>10/06/2025 15:09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37D7-8D09-4C7E-8FCE-DCAAE5C661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27163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1776C-4497-40A7-845C-B978897AF291}" type="datetime8">
              <a:rPr lang="en-DE" smtClean="0"/>
              <a:t>10/06/2025 15:09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637D7-8D09-4C7E-8FCE-DCAAE5C66101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837330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E5421FD-2C78-4400-B3FE-E0A573F09538}" type="datetimeFigureOut">
              <a:rPr lang="en-DE" smtClean="0"/>
              <a:t>10/06/2025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961E5A6-6D0A-4525-89FF-F762E625EDB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15750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tiff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3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tiff"/><Relationship Id="rId4" Type="http://schemas.openxmlformats.org/officeDocument/2006/relationships/image" Target="../media/image2.jpg"/><Relationship Id="rId9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image" Target="../media/image12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JP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13" Type="http://schemas.openxmlformats.org/officeDocument/2006/relationships/image" Target="../media/image36.png"/><Relationship Id="rId18" Type="http://schemas.openxmlformats.org/officeDocument/2006/relationships/image" Target="../media/image41.jpg"/><Relationship Id="rId3" Type="http://schemas.openxmlformats.org/officeDocument/2006/relationships/image" Target="../media/image28.jpg"/><Relationship Id="rId7" Type="http://schemas.openxmlformats.org/officeDocument/2006/relationships/image" Target="../media/image27.emf"/><Relationship Id="rId12" Type="http://schemas.openxmlformats.org/officeDocument/2006/relationships/image" Target="../media/image35.jpg"/><Relationship Id="rId17" Type="http://schemas.openxmlformats.org/officeDocument/2006/relationships/image" Target="../media/image40.jp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9.jp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34.jpg"/><Relationship Id="rId5" Type="http://schemas.openxmlformats.org/officeDocument/2006/relationships/image" Target="../media/image30.jpg"/><Relationship Id="rId15" Type="http://schemas.openxmlformats.org/officeDocument/2006/relationships/image" Target="../media/image38.jpg"/><Relationship Id="rId10" Type="http://schemas.openxmlformats.org/officeDocument/2006/relationships/image" Target="../media/image33.jpg"/><Relationship Id="rId19" Type="http://schemas.openxmlformats.org/officeDocument/2006/relationships/image" Target="../media/image42.jpg"/><Relationship Id="rId4" Type="http://schemas.openxmlformats.org/officeDocument/2006/relationships/image" Target="../media/image29.jpg"/><Relationship Id="rId9" Type="http://schemas.openxmlformats.org/officeDocument/2006/relationships/image" Target="../media/image32.jpg"/><Relationship Id="rId14" Type="http://schemas.openxmlformats.org/officeDocument/2006/relationships/image" Target="../media/image3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F5B093-1ABC-443B-AD36-16AA0E911D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1980" t="6283" r="1649" b="3080"/>
          <a:stretch/>
        </p:blipFill>
        <p:spPr>
          <a:xfrm>
            <a:off x="427290" y="247495"/>
            <a:ext cx="10007126" cy="636301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57F219-B1DD-4395-8200-5EAFEE504D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290" y="699248"/>
            <a:ext cx="10007126" cy="2578468"/>
          </a:xfrm>
          <a:noFill/>
        </p:spPr>
        <p:txBody>
          <a:bodyPr>
            <a:noAutofit/>
          </a:bodyPr>
          <a:lstStyle/>
          <a:p>
            <a:r>
              <a:rPr lang="en-GB" b="1" dirty="0">
                <a:ln>
                  <a:solidFill>
                    <a:schemeClr val="bg1"/>
                  </a:solidFill>
                </a:ln>
              </a:rPr>
              <a:t>Oligodendrocyte myelination and maturation defects in Parkinson’s Disease</a:t>
            </a:r>
            <a:endParaRPr lang="en-DE" b="1" dirty="0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AD51A52-E61F-4AED-B11E-B817C9F63060}"/>
              </a:ext>
            </a:extLst>
          </p:cNvPr>
          <p:cNvSpPr txBox="1">
            <a:spLocks/>
          </p:cNvSpPr>
          <p:nvPr/>
        </p:nvSpPr>
        <p:spPr>
          <a:xfrm>
            <a:off x="427290" y="505080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Jose Maria Salazar Campos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Burbulla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Lab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000" dirty="0">
                <a:solidFill>
                  <a:prstClr val="white"/>
                </a:solidFill>
                <a:latin typeface="Calibri" panose="020F0502020204030204"/>
              </a:rPr>
              <a:t>NECTAR 2025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21.10.2025</a:t>
            </a:r>
            <a:endParaRPr kumimoji="0" lang="en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 17" descr="SyNergy-Logo-NEU.jpg">
            <a:extLst>
              <a:ext uri="{FF2B5EF4-FFF2-40B4-BE49-F238E27FC236}">
                <a16:creationId xmlns:a16="http://schemas.microsoft.com/office/drawing/2014/main" id="{0B6497C4-4608-485E-AA86-9AB080C962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218" y="1649118"/>
            <a:ext cx="1452928" cy="81204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56BC722-D2EE-41BA-B8C4-4744983611D1}"/>
              </a:ext>
            </a:extLst>
          </p:cNvPr>
          <p:cNvGrpSpPr/>
          <p:nvPr/>
        </p:nvGrpSpPr>
        <p:grpSpPr>
          <a:xfrm>
            <a:off x="10587742" y="5400942"/>
            <a:ext cx="1541882" cy="1209563"/>
            <a:chOff x="10587743" y="5400942"/>
            <a:chExt cx="1541882" cy="120956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EC2B8F3-8409-43CD-9A0A-6E106D6DEE79}"/>
                </a:ext>
              </a:extLst>
            </p:cNvPr>
            <p:cNvSpPr/>
            <p:nvPr/>
          </p:nvSpPr>
          <p:spPr>
            <a:xfrm>
              <a:off x="10587743" y="5400942"/>
              <a:ext cx="1541882" cy="1209563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ID4096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CF32C03-3AF4-4BE3-80EC-4F2EF5BEFC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32220" y="5459091"/>
              <a:ext cx="1452927" cy="1093263"/>
            </a:xfrm>
            <a:prstGeom prst="rect">
              <a:avLst/>
            </a:prstGeom>
          </p:spPr>
        </p:pic>
      </p:grpSp>
      <p:pic>
        <p:nvPicPr>
          <p:cNvPr id="8" name="Picture 2" descr="Ludwig-Maximilians-Universität München – Wikipedia">
            <a:extLst>
              <a:ext uri="{FF2B5EF4-FFF2-40B4-BE49-F238E27FC236}">
                <a16:creationId xmlns:a16="http://schemas.microsoft.com/office/drawing/2014/main" id="{7306FB59-CCC7-4824-8853-0AD7C60BA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262" y="157069"/>
            <a:ext cx="1630837" cy="85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Parkinson's Foundation Invests $4.3 Million in Research Grants">
            <a:extLst>
              <a:ext uri="{FF2B5EF4-FFF2-40B4-BE49-F238E27FC236}">
                <a16:creationId xmlns:a16="http://schemas.microsoft.com/office/drawing/2014/main" id="{13A7FDE8-2720-423F-9E6A-C2CDC0FE4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218" y="4304962"/>
            <a:ext cx="1452927" cy="45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raduate School - Munich Center for NeuroSciences - Brain and Mind - LMU  Munich">
            <a:extLst>
              <a:ext uri="{FF2B5EF4-FFF2-40B4-BE49-F238E27FC236}">
                <a16:creationId xmlns:a16="http://schemas.microsoft.com/office/drawing/2014/main" id="{8F0146C6-C7BC-4F60-B3D6-8C35A9278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218" y="3099743"/>
            <a:ext cx="1452927" cy="56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303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B213DB4-1402-42CC-935C-CF9B05D721E9}"/>
              </a:ext>
            </a:extLst>
          </p:cNvPr>
          <p:cNvSpPr txBox="1">
            <a:spLocks/>
          </p:cNvSpPr>
          <p:nvPr/>
        </p:nvSpPr>
        <p:spPr>
          <a:xfrm>
            <a:off x="384209" y="111095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u="sng" dirty="0">
                <a:solidFill>
                  <a:srgbClr val="4F81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Take home message</a:t>
            </a:r>
            <a:endParaRPr kumimoji="0" lang="en-DE" sz="4000" b="1" u="sng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B90727-B6A5-4C93-B7BE-9AF839D9FF18}"/>
              </a:ext>
            </a:extLst>
          </p:cNvPr>
          <p:cNvSpPr txBox="1"/>
          <p:nvPr/>
        </p:nvSpPr>
        <p:spPr>
          <a:xfrm>
            <a:off x="504202" y="1298961"/>
            <a:ext cx="11126624" cy="2430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182880" algn="l" defTabSz="914400" rtl="0" eaLnBrk="1" fontAlgn="auto" latinLnBrk="0" hangingPunct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Familial PD iPSC-derived oligodendrocytes suffer differentiation and maturation defects</a:t>
            </a:r>
          </a:p>
          <a:p>
            <a:pPr marL="228600" marR="0" lvl="0" indent="-182880" algn="l" defTabSz="914400" rtl="0" eaLnBrk="1" fontAlgn="auto" latinLnBrk="0" hangingPunct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They also exhibit impaired mitochondrial function with signs of elevated oxidative stress</a:t>
            </a:r>
          </a:p>
          <a:p>
            <a:pPr marL="228600" marR="0" lvl="0" indent="-182880" algn="l" defTabSz="914400" rtl="0" eaLnBrk="1" fontAlgn="auto" latinLnBrk="0" hangingPunct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4F81BD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Addition of PD oligodendrocytes onto ex vivo mouse brain slices show reduced myelinating capacities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6FD9CD6-11B6-47BD-89F9-1E39BE014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201" b="90741" l="3723" r="92686">
                        <a14:foregroundMark x1="7846" y1="87831" x2="38963" y2="90741"/>
                        <a14:foregroundMark x1="59973" y1="88624" x2="87899" y2="90741"/>
                        <a14:foregroundMark x1="92420" y1="84656" x2="92952" y2="87831"/>
                        <a14:foregroundMark x1="3856" y1="85714" x2="5452" y2="86772"/>
                        <a14:foregroundMark x1="56915" y1="8201" x2="61968" y2="89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1789" y="4268555"/>
            <a:ext cx="3477283" cy="17478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06896D-F763-45A4-9F07-0C7FCF2AC96F}"/>
              </a:ext>
            </a:extLst>
          </p:cNvPr>
          <p:cNvSpPr txBox="1"/>
          <p:nvPr/>
        </p:nvSpPr>
        <p:spPr>
          <a:xfrm>
            <a:off x="2330716" y="4049902"/>
            <a:ext cx="1539287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Maturation</a:t>
            </a:r>
            <a:endParaRPr lang="LID4096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1C6D85-C7B2-4EC4-9D92-49CF0D672293}"/>
              </a:ext>
            </a:extLst>
          </p:cNvPr>
          <p:cNvSpPr txBox="1"/>
          <p:nvPr/>
        </p:nvSpPr>
        <p:spPr>
          <a:xfrm>
            <a:off x="2338297" y="4819336"/>
            <a:ext cx="1539287" cy="64633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Mitochondrial function</a:t>
            </a:r>
            <a:endParaRPr lang="LID4096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758030-E4DC-4398-B41E-E8C680760A87}"/>
              </a:ext>
            </a:extLst>
          </p:cNvPr>
          <p:cNvSpPr txBox="1"/>
          <p:nvPr/>
        </p:nvSpPr>
        <p:spPr>
          <a:xfrm>
            <a:off x="8321996" y="4819335"/>
            <a:ext cx="1572426" cy="64633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Oxidative stress</a:t>
            </a:r>
            <a:endParaRPr lang="LID4096" dirty="0">
              <a:solidFill>
                <a:schemeClr val="bg1"/>
              </a:solidFill>
            </a:endParaRPr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F1FBB841-01BB-4C7D-AB75-0A6A143DD928}"/>
              </a:ext>
            </a:extLst>
          </p:cNvPr>
          <p:cNvSpPr/>
          <p:nvPr/>
        </p:nvSpPr>
        <p:spPr>
          <a:xfrm>
            <a:off x="3905447" y="4215950"/>
            <a:ext cx="569449" cy="1869261"/>
          </a:xfrm>
          <a:prstGeom prst="downArrow">
            <a:avLst>
              <a:gd name="adj1" fmla="val 37364"/>
              <a:gd name="adj2" fmla="val 745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sz="1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B72CB63-17B0-429D-A95D-E6E7ED17E061}"/>
              </a:ext>
            </a:extLst>
          </p:cNvPr>
          <p:cNvSpPr txBox="1"/>
          <p:nvPr/>
        </p:nvSpPr>
        <p:spPr>
          <a:xfrm>
            <a:off x="2330716" y="5874984"/>
            <a:ext cx="1539287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Myelination</a:t>
            </a:r>
            <a:endParaRPr lang="LID4096" dirty="0">
              <a:solidFill>
                <a:schemeClr val="bg1"/>
              </a:solidFill>
            </a:endParaRPr>
          </a:p>
        </p:txBody>
      </p:sp>
      <p:sp>
        <p:nvSpPr>
          <p:cNvPr id="40" name="Arrow: Down 39">
            <a:extLst>
              <a:ext uri="{FF2B5EF4-FFF2-40B4-BE49-F238E27FC236}">
                <a16:creationId xmlns:a16="http://schemas.microsoft.com/office/drawing/2014/main" id="{94D4F068-FA80-401F-A1B2-E009A3D1B8C7}"/>
              </a:ext>
            </a:extLst>
          </p:cNvPr>
          <p:cNvSpPr/>
          <p:nvPr/>
        </p:nvSpPr>
        <p:spPr>
          <a:xfrm rot="10800000">
            <a:off x="7725965" y="4215949"/>
            <a:ext cx="569449" cy="1869261"/>
          </a:xfrm>
          <a:prstGeom prst="downArrow">
            <a:avLst>
              <a:gd name="adj1" fmla="val 37364"/>
              <a:gd name="adj2" fmla="val 745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sz="1400" dirty="0"/>
          </a:p>
        </p:txBody>
      </p:sp>
    </p:spTree>
    <p:extLst>
      <p:ext uri="{BB962C8B-B14F-4D97-AF65-F5344CB8AC3E}">
        <p14:creationId xmlns:p14="http://schemas.microsoft.com/office/powerpoint/2010/main" val="421542474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feld 149"/>
          <p:cNvSpPr txBox="1"/>
          <p:nvPr/>
        </p:nvSpPr>
        <p:spPr>
          <a:xfrm>
            <a:off x="1236794" y="71383"/>
            <a:ext cx="97597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Disease associated mutations impair TREM2 shedding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 rotWithShape="1">
          <a:blip r:embed="rId3"/>
          <a:srcRect t="7684" b="7873"/>
          <a:stretch/>
        </p:blipFill>
        <p:spPr>
          <a:xfrm>
            <a:off x="0" y="27546"/>
            <a:ext cx="12192000" cy="6856413"/>
          </a:xfrm>
          <a:prstGeom prst="rect">
            <a:avLst/>
          </a:prstGeom>
        </p:spPr>
      </p:pic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D646E00-1D68-5D4B-A248-DBEEE334E723}"/>
              </a:ext>
            </a:extLst>
          </p:cNvPr>
          <p:cNvSpPr/>
          <p:nvPr/>
        </p:nvSpPr>
        <p:spPr>
          <a:xfrm>
            <a:off x="0" y="-2285"/>
            <a:ext cx="12194354" cy="7158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</p:txBody>
      </p:sp>
      <p:pic>
        <p:nvPicPr>
          <p:cNvPr id="27" name="Bild 17" descr="SyNergy-Logo-NEU.jpg">
            <a:extLst>
              <a:ext uri="{FF2B5EF4-FFF2-40B4-BE49-F238E27FC236}">
                <a16:creationId xmlns:a16="http://schemas.microsoft.com/office/drawing/2014/main" id="{955C4EC5-41DC-2C49-AC71-B49EA59063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728" y="71382"/>
            <a:ext cx="991223" cy="553999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C67FC9A-3853-7349-A475-72834DF9D61A}"/>
              </a:ext>
            </a:extLst>
          </p:cNvPr>
          <p:cNvSpPr/>
          <p:nvPr/>
        </p:nvSpPr>
        <p:spPr>
          <a:xfrm>
            <a:off x="146365" y="876055"/>
            <a:ext cx="3326300" cy="5845420"/>
          </a:xfrm>
          <a:prstGeom prst="roundRect">
            <a:avLst>
              <a:gd name="adj" fmla="val 2673"/>
            </a:avLst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yriad Pro" panose="020B0703030403020204" pitchFamily="34" charset="0"/>
                <a:ea typeface="+mn-ea"/>
                <a:cs typeface="+mn-cs"/>
              </a:rPr>
              <a:t>Burbulla Lab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yriad Pro" panose="020B0703030403020204" pitchFamily="34" charset="0"/>
              <a:ea typeface="+mn-ea"/>
              <a:cs typeface="+mn-cs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Lena Burbulla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Francesco Gubinelli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Annika Wagener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Leonie Heger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Andreas Huber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Gamze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Özata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000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Gautami" panose="020B0502040204020203" pitchFamily="34" charset="0"/>
                <a:cs typeface="Gautami" panose="020B0502040204020203" pitchFamily="34" charset="0"/>
              </a:rPr>
              <a:t>Carla Kolb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Veronika Müller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Lena Jaschkowitz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Ferdinand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Graziotto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Caterina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Mongiello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  <a:p>
            <a:pPr marL="108000"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*Aida Cardona-Alberich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*Rachel Wise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*Clara Kaufhold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*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Naiyareen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Fareeza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Mayeen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*Leonie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Kertess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*Katerina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Chrisostomidou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*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Ambika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 Singh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591113A-4A6B-EF43-8DC9-2551BFB71098}"/>
              </a:ext>
            </a:extLst>
          </p:cNvPr>
          <p:cNvSpPr/>
          <p:nvPr/>
        </p:nvSpPr>
        <p:spPr>
          <a:xfrm>
            <a:off x="3619030" y="870911"/>
            <a:ext cx="3051301" cy="2248145"/>
          </a:xfrm>
          <a:prstGeom prst="roundRect">
            <a:avLst>
              <a:gd name="adj" fmla="val 2673"/>
            </a:avLst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yriad Pro" panose="020B0703030403020204" pitchFamily="34" charset="0"/>
                <a:ea typeface="+mn-ea"/>
                <a:cs typeface="+mn-cs"/>
              </a:rPr>
              <a:t>Jaekel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yriad Pro" panose="020B0703030403020204" pitchFamily="34" charset="0"/>
                <a:ea typeface="+mn-ea"/>
                <a:cs typeface="+mn-cs"/>
              </a:rPr>
              <a:t> Lab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yriad Pro" panose="020B0703030403020204" pitchFamily="34" charset="0"/>
              <a:ea typeface="+mn-ea"/>
              <a:cs typeface="+mn-cs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Sarah </a:t>
            </a:r>
            <a:r>
              <a:rPr kumimoji="0" lang="de-DE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Jaekel</a:t>
            </a:r>
            <a:endParaRPr kumimoji="0" lang="de-DE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Lisa Evangelista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Charlene Hurler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Courtney McQuade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Nadia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Dorosti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2D7B6E-AE03-6443-B8C7-ED2222ABE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4025" y="5435029"/>
            <a:ext cx="1925600" cy="1448929"/>
          </a:xfrm>
          <a:prstGeom prst="rect">
            <a:avLst/>
          </a:prstGeom>
        </p:spPr>
      </p:pic>
      <p:pic>
        <p:nvPicPr>
          <p:cNvPr id="2050" name="Picture 2" descr="Ludwig-Maximilians-Universität München – Wikipedia">
            <a:extLst>
              <a:ext uri="{FF2B5EF4-FFF2-40B4-BE49-F238E27FC236}">
                <a16:creationId xmlns:a16="http://schemas.microsoft.com/office/drawing/2014/main" id="{DDCB7E5C-BF32-469D-B76C-3B7489D0B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962" y="8041"/>
            <a:ext cx="1300663" cy="68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arkinson's Foundation Invests $4.3 Million in Research Grants">
            <a:extLst>
              <a:ext uri="{FF2B5EF4-FFF2-40B4-BE49-F238E27FC236}">
                <a16:creationId xmlns:a16="http://schemas.microsoft.com/office/drawing/2014/main" id="{D5AA7828-A629-4494-BB2A-DFD67902C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8308" y="4650988"/>
            <a:ext cx="2163692" cy="68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8">
            <a:extLst>
              <a:ext uri="{FF2B5EF4-FFF2-40B4-BE49-F238E27FC236}">
                <a16:creationId xmlns:a16="http://schemas.microsoft.com/office/drawing/2014/main" id="{F77B423C-25C6-4FE0-8C85-652899ECBE1A}"/>
              </a:ext>
            </a:extLst>
          </p:cNvPr>
          <p:cNvSpPr/>
          <p:nvPr/>
        </p:nvSpPr>
        <p:spPr>
          <a:xfrm>
            <a:off x="3619030" y="5423243"/>
            <a:ext cx="3051302" cy="1298232"/>
          </a:xfrm>
          <a:prstGeom prst="roundRect">
            <a:avLst>
              <a:gd name="adj" fmla="val 2673"/>
            </a:avLst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yriad Pro" panose="020B0703030403020204" pitchFamily="34" charset="0"/>
                <a:ea typeface="+mn-ea"/>
                <a:cs typeface="+mn-cs"/>
              </a:rPr>
              <a:t>Lichtentaler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yriad Pro" panose="020B0703030403020204" pitchFamily="34" charset="0"/>
                <a:ea typeface="+mn-ea"/>
                <a:cs typeface="+mn-cs"/>
              </a:rPr>
              <a:t> Lab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yriad Pro" panose="020B0703030403020204" pitchFamily="34" charset="0"/>
              <a:ea typeface="+mn-ea"/>
              <a:cs typeface="+mn-cs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Stefan </a:t>
            </a:r>
            <a:r>
              <a:rPr kumimoji="0" lang="de-DE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Lichtentaler</a:t>
            </a:r>
            <a:endParaRPr kumimoji="0" lang="de-DE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Stefan Müller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</p:txBody>
      </p:sp>
      <p:pic>
        <p:nvPicPr>
          <p:cNvPr id="16386" name="Picture 2" descr="Graduate School - Munich Center for NeuroSciences - Brain and Mind - LMU  Munich">
            <a:extLst>
              <a:ext uri="{FF2B5EF4-FFF2-40B4-BE49-F238E27FC236}">
                <a16:creationId xmlns:a16="http://schemas.microsoft.com/office/drawing/2014/main" id="{83728CFE-1595-4AC5-9E01-12C10A659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680" y="71382"/>
            <a:ext cx="1452927" cy="56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8">
            <a:extLst>
              <a:ext uri="{FF2B5EF4-FFF2-40B4-BE49-F238E27FC236}">
                <a16:creationId xmlns:a16="http://schemas.microsoft.com/office/drawing/2014/main" id="{24314EC7-35BE-4217-8B1B-C80F5A770025}"/>
              </a:ext>
            </a:extLst>
          </p:cNvPr>
          <p:cNvSpPr/>
          <p:nvPr/>
        </p:nvSpPr>
        <p:spPr>
          <a:xfrm>
            <a:off x="3619031" y="3367140"/>
            <a:ext cx="3051300" cy="1808018"/>
          </a:xfrm>
          <a:prstGeom prst="roundRect">
            <a:avLst>
              <a:gd name="adj" fmla="val 2673"/>
            </a:avLst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yriad Pro" panose="020B0703030403020204" pitchFamily="34" charset="0"/>
                <a:ea typeface="+mn-ea"/>
                <a:cs typeface="+mn-cs"/>
              </a:rPr>
              <a:t>Kerschensteiner Lab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yriad Pro" panose="020B0703030403020204" pitchFamily="34" charset="0"/>
              <a:ea typeface="+mn-ea"/>
              <a:cs typeface="+mn-cs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Martin Kerschensteiner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Arek Kendirli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Gautami" panose="020B0502040204020203" pitchFamily="34" charset="0"/>
                <a:ea typeface="+mn-ea"/>
                <a:cs typeface="Gautami" panose="020B0502040204020203" pitchFamily="34" charset="0"/>
              </a:rPr>
              <a:t>Franz Bauernschmitt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Gautami" panose="020B0502040204020203" pitchFamily="34" charset="0"/>
              <a:ea typeface="+mn-ea"/>
              <a:cs typeface="Gautami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A83C8D-661E-417B-80BA-183DFE6BC7D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9" t="14872" r="8028" b="3982"/>
          <a:stretch/>
        </p:blipFill>
        <p:spPr>
          <a:xfrm>
            <a:off x="7227236" y="1380815"/>
            <a:ext cx="4549019" cy="294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34054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224E4-B2A3-4DE9-AE90-C42997D2F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23" y="244004"/>
            <a:ext cx="9872871" cy="1102731"/>
          </a:xfrm>
        </p:spPr>
        <p:txBody>
          <a:bodyPr/>
          <a:lstStyle/>
          <a:p>
            <a:r>
              <a:rPr lang="en-GB" u="sng" dirty="0"/>
              <a:t>Parkinson’s disease</a:t>
            </a:r>
            <a:endParaRPr lang="en-DE" u="sng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5B02E73-14CB-4E8F-A918-24BDDDB461FF}"/>
              </a:ext>
            </a:extLst>
          </p:cNvPr>
          <p:cNvGrpSpPr>
            <a:grpSpLocks noChangeAspect="1"/>
          </p:cNvGrpSpPr>
          <p:nvPr/>
        </p:nvGrpSpPr>
        <p:grpSpPr>
          <a:xfrm>
            <a:off x="940143" y="1307011"/>
            <a:ext cx="2321541" cy="4606567"/>
            <a:chOff x="8610600" y="1837630"/>
            <a:chExt cx="2092792" cy="415266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49A8811-7891-490D-9737-23785F0B3EC8}"/>
                </a:ext>
              </a:extLst>
            </p:cNvPr>
            <p:cNvSpPr/>
            <p:nvPr/>
          </p:nvSpPr>
          <p:spPr>
            <a:xfrm>
              <a:off x="8706100" y="2007406"/>
              <a:ext cx="625849" cy="89681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1D8D33C-90D0-45B2-B10B-20BF582B3B51}"/>
                </a:ext>
              </a:extLst>
            </p:cNvPr>
            <p:cNvSpPr/>
            <p:nvPr/>
          </p:nvSpPr>
          <p:spPr>
            <a:xfrm>
              <a:off x="9074866" y="2461024"/>
              <a:ext cx="1002677" cy="104193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ED83078-4EED-4DF9-BA5F-00878D085964}"/>
                </a:ext>
              </a:extLst>
            </p:cNvPr>
            <p:cNvSpPr/>
            <p:nvPr/>
          </p:nvSpPr>
          <p:spPr>
            <a:xfrm>
              <a:off x="9331949" y="2669241"/>
              <a:ext cx="1002676" cy="14122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985BC75-E206-408E-A1F4-6CB572072497}"/>
                </a:ext>
              </a:extLst>
            </p:cNvPr>
            <p:cNvSpPr/>
            <p:nvPr/>
          </p:nvSpPr>
          <p:spPr>
            <a:xfrm>
              <a:off x="9101255" y="3623909"/>
              <a:ext cx="949900" cy="55564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1467A33-2524-4BA7-99F5-AE3D9DA95B0A}"/>
                </a:ext>
              </a:extLst>
            </p:cNvPr>
            <p:cNvSpPr/>
            <p:nvPr/>
          </p:nvSpPr>
          <p:spPr>
            <a:xfrm>
              <a:off x="9412072" y="2736476"/>
              <a:ext cx="1002675" cy="304560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3D93363-B46C-4BB5-8112-DD3F48C9A9EF}"/>
                </a:ext>
              </a:extLst>
            </p:cNvPr>
            <p:cNvSpPr/>
            <p:nvPr/>
          </p:nvSpPr>
          <p:spPr>
            <a:xfrm>
              <a:off x="8946718" y="5338531"/>
              <a:ext cx="1756674" cy="65176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FFBF1DD-8E51-434A-9CAD-E77321339981}"/>
                </a:ext>
              </a:extLst>
            </p:cNvPr>
            <p:cNvSpPr/>
            <p:nvPr/>
          </p:nvSpPr>
          <p:spPr>
            <a:xfrm>
              <a:off x="8755196" y="2371991"/>
              <a:ext cx="807695" cy="48364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pic>
          <p:nvPicPr>
            <p:cNvPr id="25" name="Picture 2" descr="Parkinson's disease - Wikipedia">
              <a:extLst>
                <a:ext uri="{FF2B5EF4-FFF2-40B4-BE49-F238E27FC236}">
                  <a16:creationId xmlns:a16="http://schemas.microsoft.com/office/drawing/2014/main" id="{696B9C54-21E3-4A79-9736-64FAD49B14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912"/>
            <a:stretch/>
          </p:blipFill>
          <p:spPr bwMode="auto">
            <a:xfrm flipH="1">
              <a:off x="8610600" y="1837630"/>
              <a:ext cx="2092792" cy="41526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60F895A-6779-46A1-AA12-F7E5A29185F7}"/>
              </a:ext>
            </a:extLst>
          </p:cNvPr>
          <p:cNvSpPr txBox="1"/>
          <p:nvPr/>
        </p:nvSpPr>
        <p:spPr>
          <a:xfrm>
            <a:off x="1144832" y="13095768"/>
            <a:ext cx="4893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Bryois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et al., 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Nature Genetics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2020</a:t>
            </a:r>
            <a:endParaRPr kumimoji="0" lang="en-DE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CDA4DE0-60CB-4B8F-B7AE-1E40599978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066"/>
          <a:stretch/>
        </p:blipFill>
        <p:spPr>
          <a:xfrm>
            <a:off x="7246828" y="10384964"/>
            <a:ext cx="4399671" cy="250483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0490932D-E082-4AE5-9DFD-D92F7A302EFB}"/>
              </a:ext>
            </a:extLst>
          </p:cNvPr>
          <p:cNvSpPr txBox="1"/>
          <p:nvPr/>
        </p:nvSpPr>
        <p:spPr>
          <a:xfrm>
            <a:off x="7483670" y="12920110"/>
            <a:ext cx="4893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Adams et al., 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Nature Aging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2024</a:t>
            </a:r>
            <a:endParaRPr kumimoji="0" lang="en-DE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385B17-A361-4AB3-955F-492B4D5FD1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300" y="1307011"/>
            <a:ext cx="4661400" cy="405883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9481902-5282-4205-9CDE-A434A8B691D0}"/>
              </a:ext>
            </a:extLst>
          </p:cNvPr>
          <p:cNvSpPr txBox="1"/>
          <p:nvPr/>
        </p:nvSpPr>
        <p:spPr>
          <a:xfrm>
            <a:off x="4450932" y="5387813"/>
            <a:ext cx="1741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Healthy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B16F24-BAFE-4728-AFD5-8261C6131B48}"/>
              </a:ext>
            </a:extLst>
          </p:cNvPr>
          <p:cNvSpPr txBox="1"/>
          <p:nvPr/>
        </p:nvSpPr>
        <p:spPr>
          <a:xfrm>
            <a:off x="6249443" y="5387813"/>
            <a:ext cx="17415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Parkinson’s disease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BA1A4F-0C3B-4883-9004-0EE6A1D8B8B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065"/>
          <a:stretch/>
        </p:blipFill>
        <p:spPr>
          <a:xfrm>
            <a:off x="8801964" y="1428999"/>
            <a:ext cx="2077035" cy="191144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2C7E40C-3C45-495E-81E9-6F234F2712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065"/>
          <a:stretch/>
        </p:blipFill>
        <p:spPr>
          <a:xfrm>
            <a:off x="8801964" y="3325458"/>
            <a:ext cx="2077036" cy="191144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5E4A4BBA-BFE1-4007-96EE-1D835BB880D8}"/>
              </a:ext>
            </a:extLst>
          </p:cNvPr>
          <p:cNvSpPr txBox="1"/>
          <p:nvPr/>
        </p:nvSpPr>
        <p:spPr>
          <a:xfrm>
            <a:off x="8801964" y="5267222"/>
            <a:ext cx="3460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Spillantini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et al., 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Nature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1997</a:t>
            </a:r>
            <a:endParaRPr kumimoji="0" lang="en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F9CA59D-3C0F-4FA1-A999-2E10C19C3C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201" b="90741" l="3723" r="92686">
                        <a14:foregroundMark x1="7846" y1="87831" x2="38963" y2="90741"/>
                        <a14:foregroundMark x1="59973" y1="88624" x2="87899" y2="90741"/>
                        <a14:foregroundMark x1="92420" y1="84656" x2="92952" y2="87831"/>
                        <a14:foregroundMark x1="3856" y1="85714" x2="5452" y2="86772"/>
                        <a14:foregroundMark x1="56915" y1="8201" x2="61968" y2="89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90998" y="7159000"/>
            <a:ext cx="3338909" cy="167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5971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F641D452-C875-4C57-AAE3-AF9706388BA3}"/>
              </a:ext>
            </a:extLst>
          </p:cNvPr>
          <p:cNvGrpSpPr>
            <a:grpSpLocks noChangeAspect="1"/>
          </p:cNvGrpSpPr>
          <p:nvPr/>
        </p:nvGrpSpPr>
        <p:grpSpPr>
          <a:xfrm>
            <a:off x="-3039899" y="1265887"/>
            <a:ext cx="2321541" cy="4606567"/>
            <a:chOff x="8610600" y="1837630"/>
            <a:chExt cx="2092792" cy="4152668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B332D6B-F80B-424D-9422-293F5526EBC8}"/>
                </a:ext>
              </a:extLst>
            </p:cNvPr>
            <p:cNvSpPr/>
            <p:nvPr/>
          </p:nvSpPr>
          <p:spPr>
            <a:xfrm>
              <a:off x="8706100" y="2007406"/>
              <a:ext cx="625849" cy="89681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7D2FD89-49D1-4899-8671-1F5259BBA3CF}"/>
                </a:ext>
              </a:extLst>
            </p:cNvPr>
            <p:cNvSpPr/>
            <p:nvPr/>
          </p:nvSpPr>
          <p:spPr>
            <a:xfrm>
              <a:off x="9074866" y="2461024"/>
              <a:ext cx="1002677" cy="104193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3D4E1C8-2BD6-4A8B-B5CB-135229006129}"/>
                </a:ext>
              </a:extLst>
            </p:cNvPr>
            <p:cNvSpPr/>
            <p:nvPr/>
          </p:nvSpPr>
          <p:spPr>
            <a:xfrm>
              <a:off x="9331949" y="2669241"/>
              <a:ext cx="1002676" cy="14122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4245C89-26C4-4BF7-9E07-714595E7C464}"/>
                </a:ext>
              </a:extLst>
            </p:cNvPr>
            <p:cNvSpPr/>
            <p:nvPr/>
          </p:nvSpPr>
          <p:spPr>
            <a:xfrm>
              <a:off x="9101255" y="3623909"/>
              <a:ext cx="949900" cy="55564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AB74392-4890-4700-8F04-F918B0EB406E}"/>
                </a:ext>
              </a:extLst>
            </p:cNvPr>
            <p:cNvSpPr/>
            <p:nvPr/>
          </p:nvSpPr>
          <p:spPr>
            <a:xfrm>
              <a:off x="9412072" y="2736476"/>
              <a:ext cx="1002675" cy="304560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F1E4C35-9468-4D85-9895-EB378772945D}"/>
                </a:ext>
              </a:extLst>
            </p:cNvPr>
            <p:cNvSpPr/>
            <p:nvPr/>
          </p:nvSpPr>
          <p:spPr>
            <a:xfrm>
              <a:off x="8946718" y="5338531"/>
              <a:ext cx="1756674" cy="65176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AAEE94E-11A3-4751-A28F-37E7E2DB04B6}"/>
                </a:ext>
              </a:extLst>
            </p:cNvPr>
            <p:cNvSpPr/>
            <p:nvPr/>
          </p:nvSpPr>
          <p:spPr>
            <a:xfrm>
              <a:off x="8755196" y="2371991"/>
              <a:ext cx="807695" cy="48364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endParaRPr>
            </a:p>
          </p:txBody>
        </p:sp>
        <p:pic>
          <p:nvPicPr>
            <p:cNvPr id="36" name="Picture 2" descr="Parkinson's disease - Wikipedia">
              <a:extLst>
                <a:ext uri="{FF2B5EF4-FFF2-40B4-BE49-F238E27FC236}">
                  <a16:creationId xmlns:a16="http://schemas.microsoft.com/office/drawing/2014/main" id="{99397FFB-CB0B-497B-9991-4C7DFD4146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912"/>
            <a:stretch/>
          </p:blipFill>
          <p:spPr bwMode="auto">
            <a:xfrm flipH="1">
              <a:off x="8610600" y="1837630"/>
              <a:ext cx="2092792" cy="41526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162A84E1-843E-4613-978C-74A538CE8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300" y="-5526925"/>
            <a:ext cx="4661400" cy="405883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EDC91044-A98D-46E0-9BFE-DEF215E97E64}"/>
              </a:ext>
            </a:extLst>
          </p:cNvPr>
          <p:cNvSpPr txBox="1"/>
          <p:nvPr/>
        </p:nvSpPr>
        <p:spPr>
          <a:xfrm>
            <a:off x="4450932" y="-1446123"/>
            <a:ext cx="1741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Healthy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290E52-E8A9-4B3F-801C-749EA6AE5D3D}"/>
              </a:ext>
            </a:extLst>
          </p:cNvPr>
          <p:cNvSpPr txBox="1"/>
          <p:nvPr/>
        </p:nvSpPr>
        <p:spPr>
          <a:xfrm>
            <a:off x="6249443" y="-1446123"/>
            <a:ext cx="17415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Parkinson’s disease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70F24F-3D64-4F67-AD6A-CD550EAE7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700" y="4629530"/>
            <a:ext cx="4877051" cy="145422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BDD9EB3-3686-4186-9CA3-8DAA3BEA68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4914" y="854658"/>
            <a:ext cx="4476691" cy="1272251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1DF279E-7959-4D70-BC79-4ED2833438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624" y="2581109"/>
            <a:ext cx="4959605" cy="1600282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B6F3640D-6AB9-4396-BD4A-4182050558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0220" y="885572"/>
            <a:ext cx="4121362" cy="221626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4EE3EAC-DD3B-42E9-9EB6-30F1F351CB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01" b="90741" l="3723" r="92686">
                        <a14:foregroundMark x1="7846" y1="87831" x2="38963" y2="90741"/>
                        <a14:foregroundMark x1="59973" y1="88624" x2="87899" y2="90741"/>
                        <a14:foregroundMark x1="92420" y1="84656" x2="92952" y2="87831"/>
                        <a14:foregroundMark x1="3856" y1="85714" x2="5452" y2="86772"/>
                        <a14:foregroundMark x1="56915" y1="8201" x2="61968" y2="89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90998" y="3711808"/>
            <a:ext cx="3338909" cy="1678335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A54020F6-5D96-45BA-AFA5-90027809B11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50065"/>
          <a:stretch/>
        </p:blipFill>
        <p:spPr>
          <a:xfrm>
            <a:off x="13382036" y="1428999"/>
            <a:ext cx="2077035" cy="191144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4B80526-8228-4A79-9155-E453099ABD7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0065"/>
          <a:stretch/>
        </p:blipFill>
        <p:spPr>
          <a:xfrm>
            <a:off x="13382036" y="3325458"/>
            <a:ext cx="2077036" cy="191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251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3F2C68C-E3B6-4005-A968-5761EB7FC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884" y="468582"/>
            <a:ext cx="8392232" cy="59208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B2225C7-C485-479B-A8AE-AD0D0D8EC260}"/>
              </a:ext>
            </a:extLst>
          </p:cNvPr>
          <p:cNvSpPr txBox="1"/>
          <p:nvPr/>
        </p:nvSpPr>
        <p:spPr>
          <a:xfrm>
            <a:off x="10260095" y="5804643"/>
            <a:ext cx="3460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Salazar et al.,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Plos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Biology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2025</a:t>
            </a:r>
            <a:endParaRPr kumimoji="0" lang="en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46503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224E4-B2A3-4DE9-AE90-C42997D2F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23" y="244004"/>
            <a:ext cx="9872871" cy="1102731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iPSC differentiation into oligodendrocytes</a:t>
            </a:r>
            <a:endParaRPr lang="en-DE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B1117E-49F8-42CD-8445-3829DF038A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862"/>
          <a:stretch/>
        </p:blipFill>
        <p:spPr>
          <a:xfrm>
            <a:off x="1392907" y="1040390"/>
            <a:ext cx="9406186" cy="35667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9363A5-6D9A-4695-84AD-14BC84DD51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1520" l="10000" r="96275">
                        <a14:foregroundMark x1="91765" y1="50147" x2="91307" y2="68480"/>
                        <a14:foregroundMark x1="49150" y1="90637" x2="60131" y2="91520"/>
                        <a14:foregroundMark x1="95882" y1="54804" x2="96275" y2="59755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31149" t="40551" r="25968" b="27440"/>
          <a:stretch/>
        </p:blipFill>
        <p:spPr>
          <a:xfrm>
            <a:off x="9375297" y="4027982"/>
            <a:ext cx="1926426" cy="19172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17FC8D-46F3-4AD6-B52E-9320227D55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9" r="25289"/>
          <a:stretch/>
        </p:blipFill>
        <p:spPr>
          <a:xfrm>
            <a:off x="1252473" y="4027982"/>
            <a:ext cx="1926425" cy="191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17751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D3B35F2-BD60-4ABA-9756-989BCC75D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434" y="77190"/>
            <a:ext cx="11673131" cy="1102731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Loss of oligodendrocytes and deficits in maturation</a:t>
            </a:r>
            <a:endParaRPr lang="en-DE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37AFA883-122A-4864-BA68-5803B8CA73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7502"/>
          <a:stretch/>
        </p:blipFill>
        <p:spPr>
          <a:xfrm>
            <a:off x="1548109" y="929909"/>
            <a:ext cx="3865463" cy="56867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9A3303-52D0-4501-9ADB-E32ACAA6AD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334"/>
          <a:stretch/>
        </p:blipFill>
        <p:spPr>
          <a:xfrm>
            <a:off x="5413572" y="929909"/>
            <a:ext cx="5245152" cy="568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67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D3B35F2-BD60-4ABA-9756-989BCC75D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434" y="77190"/>
            <a:ext cx="11673131" cy="1102731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Mitochondrial defects and oxidative stress</a:t>
            </a:r>
            <a:endParaRPr lang="en-DE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D484DB2-9BD0-4B47-921D-982D99EA7E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117"/>
          <a:stretch/>
        </p:blipFill>
        <p:spPr>
          <a:xfrm>
            <a:off x="1762568" y="953958"/>
            <a:ext cx="4549220" cy="575021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D1376420-C88C-416A-956B-5C6C7F9B04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811" r="6871"/>
          <a:stretch/>
        </p:blipFill>
        <p:spPr>
          <a:xfrm>
            <a:off x="6311788" y="953958"/>
            <a:ext cx="4124386" cy="575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15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46FE0-E9B7-403B-86B9-DB4F7425A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63" y="-73592"/>
            <a:ext cx="9875520" cy="1356360"/>
          </a:xfrm>
        </p:spPr>
        <p:txBody>
          <a:bodyPr>
            <a:normAutofit/>
          </a:bodyPr>
          <a:lstStyle/>
          <a:p>
            <a:r>
              <a:rPr lang="en-GB" sz="3600" i="1" dirty="0">
                <a:latin typeface="Calibri" panose="020F0502020204030204" pitchFamily="34" charset="0"/>
                <a:cs typeface="Calibri" panose="020F0502020204030204" pitchFamily="34" charset="0"/>
              </a:rPr>
              <a:t>Ex vivo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cultures</a:t>
            </a:r>
            <a:endParaRPr lang="en-DE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3DC9344-D0BF-4A4C-8A73-086B4F045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0971" y="915203"/>
            <a:ext cx="1541204" cy="94880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3526567-D31D-4798-8FB0-3472748F70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218" r="7970"/>
          <a:stretch/>
        </p:blipFill>
        <p:spPr>
          <a:xfrm>
            <a:off x="777472" y="2282752"/>
            <a:ext cx="3859234" cy="200480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A6DA231-D10E-4AB8-A24C-BED8097B94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201" b="90741" l="3723" r="92686">
                        <a14:foregroundMark x1="7846" y1="87831" x2="38963" y2="90741"/>
                        <a14:foregroundMark x1="59973" y1="88624" x2="87899" y2="90741"/>
                        <a14:foregroundMark x1="92420" y1="84656" x2="92952" y2="87831"/>
                        <a14:foregroundMark x1="3856" y1="85714" x2="5452" y2="86772"/>
                        <a14:foregroundMark x1="56915" y1="8201" x2="61968" y2="89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22663" y="2280150"/>
            <a:ext cx="2698366" cy="135636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902ABE53-E9EB-4E9E-92A9-A77359EFA00A}"/>
              </a:ext>
            </a:extLst>
          </p:cNvPr>
          <p:cNvSpPr txBox="1"/>
          <p:nvPr/>
        </p:nvSpPr>
        <p:spPr>
          <a:xfrm>
            <a:off x="2389387" y="2095484"/>
            <a:ext cx="174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Postnatal day 4</a:t>
            </a:r>
            <a:endParaRPr kumimoji="0" lang="en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90B4DD-61A3-4528-A5D6-824578794C33}"/>
              </a:ext>
            </a:extLst>
          </p:cNvPr>
          <p:cNvSpPr txBox="1"/>
          <p:nvPr/>
        </p:nvSpPr>
        <p:spPr>
          <a:xfrm>
            <a:off x="467429" y="1864004"/>
            <a:ext cx="1741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C57BL/6 mice</a:t>
            </a:r>
            <a:endParaRPr kumimoji="0" lang="en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26A47B-C33E-4C19-86BB-63CBA0933B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25" y="4023294"/>
            <a:ext cx="2089734" cy="16880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4D51ED2-B51E-4D0A-A2FA-EB71DB1E40C3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59" b="89706" l="3457" r="99202">
                        <a14:foregroundMark x1="9043" y1="70588" x2="7979" y2="72794"/>
                        <a14:foregroundMark x1="4521" y1="84559" x2="3989" y2="87500"/>
                        <a14:foregroundMark x1="91755" y1="70588" x2="94947" y2="78676"/>
                        <a14:foregroundMark x1="99202" y1="89706" x2="99202" y2="89706"/>
                        <a14:foregroundMark x1="45479" y1="11765" x2="53457" y2="10294"/>
                        <a14:foregroundMark x1="56915" y1="13235" x2="65160" y2="16176"/>
                        <a14:backgroundMark x1="41755" y1="46324" x2="48936" y2="49265"/>
                        <a14:backgroundMark x1="45745" y1="42647" x2="40957" y2="426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38009">
            <a:off x="4409214" y="3226246"/>
            <a:ext cx="1210702" cy="43819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31872EC-3715-45E5-95E0-5A6D4DBFDE2A}"/>
              </a:ext>
            </a:extLst>
          </p:cNvPr>
          <p:cNvSpPr txBox="1"/>
          <p:nvPr/>
        </p:nvSpPr>
        <p:spPr>
          <a:xfrm>
            <a:off x="4687982" y="5677193"/>
            <a:ext cx="2025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Cerebellum slices</a:t>
            </a:r>
            <a:endParaRPr kumimoji="0" lang="en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5D0FC8A-D492-46FD-A495-44CE5B3B6D7B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59" b="89706" l="3457" r="99202">
                        <a14:foregroundMark x1="9043" y1="70588" x2="7979" y2="72794"/>
                        <a14:foregroundMark x1="4521" y1="84559" x2="3989" y2="87500"/>
                        <a14:foregroundMark x1="91755" y1="70588" x2="94947" y2="78676"/>
                        <a14:foregroundMark x1="99202" y1="89706" x2="99202" y2="89706"/>
                        <a14:foregroundMark x1="45479" y1="11765" x2="53457" y2="10294"/>
                        <a14:foregroundMark x1="56915" y1="13235" x2="65160" y2="16176"/>
                        <a14:backgroundMark x1="41755" y1="46324" x2="48936" y2="49265"/>
                        <a14:backgroundMark x1="45745" y1="42647" x2="40957" y2="426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961991" flipH="1">
            <a:off x="8163295" y="2859095"/>
            <a:ext cx="1677284" cy="6070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9085F3E-5B96-4289-B62D-4B70F67C44A5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59" b="89706" l="3457" r="99202">
                        <a14:foregroundMark x1="9043" y1="70588" x2="7979" y2="72794"/>
                        <a14:foregroundMark x1="4521" y1="84559" x2="3989" y2="87500"/>
                        <a14:foregroundMark x1="91755" y1="70588" x2="94947" y2="78676"/>
                        <a14:foregroundMark x1="99202" y1="89706" x2="99202" y2="89706"/>
                        <a14:foregroundMark x1="45479" y1="11765" x2="53457" y2="10294"/>
                        <a14:foregroundMark x1="56915" y1="13235" x2="65160" y2="16176"/>
                        <a14:backgroundMark x1="41755" y1="46324" x2="48936" y2="49265"/>
                        <a14:backgroundMark x1="45745" y1="42647" x2="40957" y2="426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73605" y="3537490"/>
            <a:ext cx="2296677" cy="60706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DE11592-3628-47A8-91FD-03425F8BC975}"/>
              </a:ext>
            </a:extLst>
          </p:cNvPr>
          <p:cNvSpPr txBox="1"/>
          <p:nvPr/>
        </p:nvSpPr>
        <p:spPr>
          <a:xfrm>
            <a:off x="9699498" y="1690832"/>
            <a:ext cx="2025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iPSC-derived oligodendrocytes</a:t>
            </a:r>
            <a:endParaRPr kumimoji="0" lang="en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2020CC-D94E-4508-A547-CF884B1BE0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112" y="3128929"/>
            <a:ext cx="3476811" cy="347681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3E45B69-C998-489B-B1C1-D599A3196142}"/>
              </a:ext>
            </a:extLst>
          </p:cNvPr>
          <p:cNvSpPr/>
          <p:nvPr/>
        </p:nvSpPr>
        <p:spPr>
          <a:xfrm>
            <a:off x="5807243" y="4144553"/>
            <a:ext cx="811202" cy="1175549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072928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B213DB4-1402-42CC-935C-CF9B05D721E9}"/>
              </a:ext>
            </a:extLst>
          </p:cNvPr>
          <p:cNvSpPr txBox="1">
            <a:spLocks/>
          </p:cNvSpPr>
          <p:nvPr/>
        </p:nvSpPr>
        <p:spPr>
          <a:xfrm>
            <a:off x="256023" y="-102318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4F81B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Reduction in myelinating capacities</a:t>
            </a:r>
            <a:endParaRPr kumimoji="0" lang="en-DE" sz="3600" b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0574EE-F790-4E1C-B81C-AC8D1F268B8B}"/>
              </a:ext>
            </a:extLst>
          </p:cNvPr>
          <p:cNvSpPr txBox="1"/>
          <p:nvPr/>
        </p:nvSpPr>
        <p:spPr>
          <a:xfrm>
            <a:off x="244892" y="6307541"/>
            <a:ext cx="2701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*With the help of Lisa Evangelista</a:t>
            </a:r>
            <a:endParaRPr kumimoji="0" lang="en-D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00A12E6-C7F0-4DAF-B7B8-696186ECE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629" y="4741272"/>
            <a:ext cx="1720095" cy="172009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DBC593E-0616-4D89-8F7A-50FAD51710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651" y="4741272"/>
            <a:ext cx="1720095" cy="172009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ED3C777-964B-419D-B2E4-AC35CAF2D3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140" y="4741272"/>
            <a:ext cx="1720095" cy="172009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B4BD1F88-DBD8-4DAC-A5EA-D278C7590A9A}"/>
              </a:ext>
            </a:extLst>
          </p:cNvPr>
          <p:cNvSpPr txBox="1"/>
          <p:nvPr/>
        </p:nvSpPr>
        <p:spPr>
          <a:xfrm rot="16200000">
            <a:off x="1861720" y="1837628"/>
            <a:ext cx="2168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2716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</a:t>
            </a:r>
            <a:endParaRPr kumimoji="0" lang="en-DE" sz="2000" b="1" i="0" u="none" strike="noStrike" kern="0" cap="none" spc="0" normalizeH="0" baseline="0" noProof="0" dirty="0">
              <a:ln>
                <a:noFill/>
              </a:ln>
              <a:solidFill>
                <a:srgbClr val="009FE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7D85685-59EE-4B96-B54A-27AEA20DAB72}"/>
              </a:ext>
            </a:extLst>
          </p:cNvPr>
          <p:cNvSpPr txBox="1"/>
          <p:nvPr/>
        </p:nvSpPr>
        <p:spPr>
          <a:xfrm rot="16200000">
            <a:off x="2203615" y="3619838"/>
            <a:ext cx="1484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2716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DJ1 KO</a:t>
            </a:r>
            <a:endParaRPr kumimoji="0" lang="en-DE" sz="2000" b="1" i="0" u="none" strike="noStrike" kern="0" cap="none" spc="0" normalizeH="0" baseline="0" noProof="0" dirty="0">
              <a:ln>
                <a:noFill/>
              </a:ln>
              <a:solidFill>
                <a:srgbClr val="009FE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1E92C20-E878-4EE4-A2C9-C6249EC7667A}"/>
              </a:ext>
            </a:extLst>
          </p:cNvPr>
          <p:cNvSpPr txBox="1"/>
          <p:nvPr/>
        </p:nvSpPr>
        <p:spPr>
          <a:xfrm rot="16200000">
            <a:off x="2203614" y="5401263"/>
            <a:ext cx="1484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2716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Parkin </a:t>
            </a:r>
            <a:r>
              <a:rPr kumimoji="0" lang="en-GB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mut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9FE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DE" sz="2000" b="1" i="0" u="none" strike="noStrike" kern="0" cap="none" spc="0" normalizeH="0" baseline="0" noProof="0" dirty="0">
              <a:ln>
                <a:noFill/>
              </a:ln>
              <a:solidFill>
                <a:srgbClr val="009FE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A46748C-825E-4B1E-9FD6-C28B45084ACC}"/>
              </a:ext>
            </a:extLst>
          </p:cNvPr>
          <p:cNvSpPr txBox="1"/>
          <p:nvPr/>
        </p:nvSpPr>
        <p:spPr>
          <a:xfrm>
            <a:off x="8655677" y="797946"/>
            <a:ext cx="1063997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B-3-Tubulin</a:t>
            </a:r>
            <a:endParaRPr kumimoji="0" lang="en-DE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C4F631C-7AA0-4E71-BC6C-5831DFA640B2}"/>
              </a:ext>
            </a:extLst>
          </p:cNvPr>
          <p:cNvSpPr txBox="1"/>
          <p:nvPr/>
        </p:nvSpPr>
        <p:spPr>
          <a:xfrm>
            <a:off x="6929188" y="797946"/>
            <a:ext cx="1063997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MBP</a:t>
            </a:r>
            <a:endParaRPr kumimoji="0" lang="en-DE" sz="1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2E6DCE2-5D73-484C-A21F-39E57ED0FF88}"/>
              </a:ext>
            </a:extLst>
          </p:cNvPr>
          <p:cNvSpPr txBox="1"/>
          <p:nvPr/>
        </p:nvSpPr>
        <p:spPr>
          <a:xfrm>
            <a:off x="5202699" y="797946"/>
            <a:ext cx="1063997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Stem121</a:t>
            </a:r>
            <a:endParaRPr kumimoji="0" lang="en-DE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68C82C4-2B27-4F93-BE76-ABCB827B930E}"/>
              </a:ext>
            </a:extLst>
          </p:cNvPr>
          <p:cNvSpPr txBox="1"/>
          <p:nvPr/>
        </p:nvSpPr>
        <p:spPr>
          <a:xfrm>
            <a:off x="10382166" y="797946"/>
            <a:ext cx="1063997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Merge</a:t>
            </a:r>
            <a:endParaRPr kumimoji="0" lang="en-DE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55" name="Object 54">
            <a:extLst>
              <a:ext uri="{FF2B5EF4-FFF2-40B4-BE49-F238E27FC236}">
                <a16:creationId xmlns:a16="http://schemas.microsoft.com/office/drawing/2014/main" id="{D7012622-0FD3-42FE-A3BD-F6D2DD61DC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303" y="1621402"/>
          <a:ext cx="2248227" cy="3826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Prism 10" r:id="rId6" imgW="2347725" imgH="3996523" progId="Prism10.Document">
                  <p:embed/>
                </p:oleObj>
              </mc:Choice>
              <mc:Fallback>
                <p:oleObj name="Prism 10" r:id="rId6" imgW="2347725" imgH="3996523" progId="Prism10.Document">
                  <p:embed/>
                  <p:pic>
                    <p:nvPicPr>
                      <p:cNvPr id="55" name="Object 54">
                        <a:extLst>
                          <a:ext uri="{FF2B5EF4-FFF2-40B4-BE49-F238E27FC236}">
                            <a16:creationId xmlns:a16="http://schemas.microsoft.com/office/drawing/2014/main" id="{D7012622-0FD3-42FE-A3BD-F6D2DD61DC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1303" y="1621402"/>
                        <a:ext cx="2248227" cy="38260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7" name="Picture 56">
            <a:extLst>
              <a:ext uri="{FF2B5EF4-FFF2-40B4-BE49-F238E27FC236}">
                <a16:creationId xmlns:a16="http://schemas.microsoft.com/office/drawing/2014/main" id="{4703EF88-66C2-43CA-99BF-A004A3B9EF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722" y="1179236"/>
            <a:ext cx="1720095" cy="1720095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59B6341-D04C-4C60-A219-ECC9C478EF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140" y="1179234"/>
            <a:ext cx="1720095" cy="172009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257EA63-E444-4380-A033-CAA5B538A8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690" y="1179234"/>
            <a:ext cx="1714014" cy="171401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A34EF6E6-6D51-44D2-B17F-0064B385C10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601" y="1179235"/>
            <a:ext cx="1720095" cy="172009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81F5946A-8381-4CE6-BBD5-F78DA0B309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601" y="4741272"/>
            <a:ext cx="1720096" cy="1720096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1DF8B89-8B86-4D9F-817C-5820E98EE86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288" y="2959851"/>
            <a:ext cx="1720096" cy="1720096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683FFB8E-023D-4875-B313-227F007B27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80" y="2959850"/>
            <a:ext cx="1720097" cy="1720097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D2851713-51E0-43CD-A8CE-012AFB7F3FC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156" y="2959849"/>
            <a:ext cx="1720095" cy="172009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0932A6D4-9851-48BD-833A-BBA38CB6911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257" y="2959847"/>
            <a:ext cx="1720097" cy="1720097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60C8A1D8-0220-4825-848D-26080AF346F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19" y="2959846"/>
            <a:ext cx="1720097" cy="1720097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923DEB2B-809D-48FB-A84C-2DBD7C3BB76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18" y="1173151"/>
            <a:ext cx="1720097" cy="1720097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290BC71B-43E8-444E-B195-A723BF53F328}"/>
              </a:ext>
            </a:extLst>
          </p:cNvPr>
          <p:cNvSpPr txBox="1"/>
          <p:nvPr/>
        </p:nvSpPr>
        <p:spPr>
          <a:xfrm>
            <a:off x="3466967" y="797946"/>
            <a:ext cx="1063997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DAPI</a:t>
            </a:r>
            <a:endParaRPr kumimoji="0" lang="en-DE" sz="1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281D0BBD-4765-46E4-AF45-60EE1629169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98" y="4741272"/>
            <a:ext cx="1720095" cy="172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05904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Basis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</Words>
  <Application>Microsoft Office PowerPoint</Application>
  <PresentationFormat>Widescreen</PresentationFormat>
  <Paragraphs>89</Paragraphs>
  <Slides>11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Corbel</vt:lpstr>
      <vt:lpstr>Gautami</vt:lpstr>
      <vt:lpstr>Myriad Pro</vt:lpstr>
      <vt:lpstr>1_Office Theme</vt:lpstr>
      <vt:lpstr>Basis</vt:lpstr>
      <vt:lpstr>Prism 10</vt:lpstr>
      <vt:lpstr>Oligodendrocyte myelination and maturation defects in Parkinson’s Disease</vt:lpstr>
      <vt:lpstr>Parkinson’s disease</vt:lpstr>
      <vt:lpstr>PowerPoint Presentation</vt:lpstr>
      <vt:lpstr>PowerPoint Presentation</vt:lpstr>
      <vt:lpstr>iPSC differentiation into oligodendrocytes</vt:lpstr>
      <vt:lpstr>Loss of oligodendrocytes and deficits in maturation</vt:lpstr>
      <vt:lpstr>Mitochondrial defects and oxidative stress</vt:lpstr>
      <vt:lpstr>Ex vivo cultures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Oligodendrocyte myelination and maturation defects in Parkinson’s Disease</dc:title>
  <dc:creator>Jose Salazar</dc:creator>
  <cp:lastModifiedBy>Jose Salazar</cp:lastModifiedBy>
  <cp:revision>30</cp:revision>
  <dcterms:created xsi:type="dcterms:W3CDTF">2025-10-09T10:08:00Z</dcterms:created>
  <dcterms:modified xsi:type="dcterms:W3CDTF">2025-10-17T09:04:34Z</dcterms:modified>
</cp:coreProperties>
</file>